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Raleway"/>
      <p:regular r:id="rId47"/>
      <p:bold r:id="rId48"/>
      <p:italic r:id="rId49"/>
      <p:boldItalic r:id="rId50"/>
    </p:embeddedFont>
    <p:embeddedFont>
      <p:font typeface="Source Sans Pro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aleway-bold.fntdata"/><Relationship Id="rId47" Type="http://schemas.openxmlformats.org/officeDocument/2006/relationships/font" Target="fonts/Raleway-regular.fntdata"/><Relationship Id="rId49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SourceSansPro-regular.fntdata"/><Relationship Id="rId50" Type="http://schemas.openxmlformats.org/officeDocument/2006/relationships/font" Target="fonts/Raleway-boldItalic.fntdata"/><Relationship Id="rId53" Type="http://schemas.openxmlformats.org/officeDocument/2006/relationships/font" Target="fonts/SourceSansPro-italic.fntdata"/><Relationship Id="rId52" Type="http://schemas.openxmlformats.org/officeDocument/2006/relationships/font" Target="fonts/SourceSansPr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SourceSansPr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ciencedirect.com/topics/pharmacology-toxicology-and-pharmaceutical-science/tamsulosin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479ff4f42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g479ff4f42d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79ff4f42d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79ff4f42d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pt-BR" sz="1700">
                <a:solidFill>
                  <a:srgbClr val="505050"/>
                </a:solidFill>
                <a:latin typeface="Georgia"/>
                <a:ea typeface="Georgia"/>
                <a:cs typeface="Georgia"/>
                <a:sym typeface="Georgia"/>
              </a:rPr>
              <a:t>Highlights</a:t>
            </a:r>
            <a:endParaRPr b="1" sz="1700">
              <a:solidFill>
                <a:srgbClr val="50505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25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350">
                <a:solidFill>
                  <a:srgbClr val="2E2E2E"/>
                </a:solidFill>
                <a:latin typeface="Georgia"/>
                <a:ea typeface="Georgia"/>
                <a:cs typeface="Georgia"/>
                <a:sym typeface="Georgia"/>
              </a:rPr>
              <a:t>•</a:t>
            </a:r>
            <a:endParaRPr sz="1350">
              <a:solidFill>
                <a:srgbClr val="2E2E2E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2286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350">
                <a:solidFill>
                  <a:srgbClr val="0C7DBB"/>
                </a:solidFill>
                <a:uFill>
                  <a:noFill/>
                </a:uFill>
                <a:latin typeface="Georgia"/>
                <a:ea typeface="Georgia"/>
                <a:cs typeface="Georgia"/>
                <a:sym typeface="Georgia"/>
                <a:hlinkClick r:id="rId2"/>
              </a:rPr>
              <a:t>Omics</a:t>
            </a:r>
            <a:r>
              <a:rPr lang="pt-BR" sz="1350">
                <a:solidFill>
                  <a:srgbClr val="2E2E2E"/>
                </a:solidFill>
                <a:latin typeface="Georgia"/>
                <a:ea typeface="Georgia"/>
                <a:cs typeface="Georgia"/>
                <a:sym typeface="Georgia"/>
              </a:rPr>
              <a:t> technologies allow evaluation of entire layers of molecular activity at once.</a:t>
            </a:r>
            <a:endParaRPr sz="1350">
              <a:solidFill>
                <a:srgbClr val="2E2E2E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2540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350">
                <a:solidFill>
                  <a:srgbClr val="2E2E2E"/>
                </a:solidFill>
                <a:latin typeface="Georgia"/>
                <a:ea typeface="Georgia"/>
                <a:cs typeface="Georgia"/>
                <a:sym typeface="Georgia"/>
              </a:rPr>
              <a:t>•</a:t>
            </a:r>
            <a:endParaRPr sz="1350">
              <a:solidFill>
                <a:srgbClr val="2E2E2E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2286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350">
                <a:solidFill>
                  <a:srgbClr val="2E2E2E"/>
                </a:solidFill>
                <a:latin typeface="Georgia"/>
                <a:ea typeface="Georgia"/>
                <a:cs typeface="Georgia"/>
                <a:sym typeface="Georgia"/>
              </a:rPr>
              <a:t>Omics data can be used to answer a variety of questions in translational research.</a:t>
            </a:r>
            <a:endParaRPr sz="1350">
              <a:solidFill>
                <a:srgbClr val="2E2E2E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2540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350">
                <a:solidFill>
                  <a:srgbClr val="2E2E2E"/>
                </a:solidFill>
                <a:latin typeface="Georgia"/>
                <a:ea typeface="Georgia"/>
                <a:cs typeface="Georgia"/>
                <a:sym typeface="Georgia"/>
              </a:rPr>
              <a:t>•</a:t>
            </a:r>
            <a:endParaRPr sz="1350">
              <a:solidFill>
                <a:srgbClr val="2E2E2E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2286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350">
                <a:solidFill>
                  <a:srgbClr val="2E2E2E"/>
                </a:solidFill>
                <a:latin typeface="Georgia"/>
                <a:ea typeface="Georgia"/>
                <a:cs typeface="Georgia"/>
                <a:sym typeface="Georgia"/>
              </a:rPr>
              <a:t>Integrating multiple layers of omics data leads to novel, important results.</a:t>
            </a:r>
            <a:endParaRPr sz="1350">
              <a:solidFill>
                <a:srgbClr val="2E2E2E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2540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350">
                <a:solidFill>
                  <a:srgbClr val="2E2E2E"/>
                </a:solidFill>
                <a:latin typeface="Georgia"/>
                <a:ea typeface="Georgia"/>
                <a:cs typeface="Georgia"/>
                <a:sym typeface="Georgia"/>
              </a:rPr>
              <a:t>•</a:t>
            </a:r>
            <a:endParaRPr sz="1350">
              <a:solidFill>
                <a:srgbClr val="2E2E2E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228600" rtl="0" algn="l">
              <a:lnSpc>
                <a:spcPct val="115000"/>
              </a:lnSpc>
              <a:spcBef>
                <a:spcPts val="1800"/>
              </a:spcBef>
              <a:spcAft>
                <a:spcPts val="3000"/>
              </a:spcAft>
              <a:buNone/>
            </a:pPr>
            <a:r>
              <a:rPr lang="pt-BR" sz="1350">
                <a:solidFill>
                  <a:srgbClr val="2E2E2E"/>
                </a:solidFill>
                <a:latin typeface="Georgia"/>
                <a:ea typeface="Georgia"/>
                <a:cs typeface="Georgia"/>
                <a:sym typeface="Georgia"/>
              </a:rPr>
              <a:t>Tools for pathway-based and comparative studies will advance the field.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79ff4f42d_0_2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79ff4f42d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c966f588a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6c966f588a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79ff4f42d_0_2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79ff4f42d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79ff4f42d_0_2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79ff4f42d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79ff4f42d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79ff4f42d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c966f588a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c966f588a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79ff4f42d_0_2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79ff4f42d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ca6307a4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ca6307a4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ca6307a4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ca6307a4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9544c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9544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ca6307a4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ca6307a4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c966f58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6c966f58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Formatos de arquivos - Fastq e Score Phred;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Pair end e mate pair;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6ca6307a4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6ca6307a4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ca6307a4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ca6307a4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c966f588a_1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c966f588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ca6307a4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6ca6307a4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6ca6307a4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6ca6307a4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ca6307a4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6ca6307a4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6c966f588a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6c966f588a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6c966f588a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6c966f588a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79ff4f42d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79ff4f42d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a6307a48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6ca6307a4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ca6307a48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ca6307a48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ca6307a4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ca6307a4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6ca6307a48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6ca6307a48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ca6307a48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6ca6307a4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6ca6307a48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6ca6307a48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6ca6307a48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6ca6307a48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6ca6307a48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6ca6307a4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ca6307a48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6ca6307a48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c966f588a_1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c966f588a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79ff4f42d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79ff4f42d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c6f9544c1_0_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c6f9544c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479ff4f42d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479ff4f42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79ff4f42d_0_1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79ff4f42d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905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200"/>
              <a:t>A principios de la década de 2000, “para secuenciar el genoma de una bacteria, el costo era de $ 1 por base, es decir, de $ 5 millones a $ 5 millones de bases. Hoy en día, esta misma secuencia cuesta 100 dólares para ser secuenciada ”, ejemplifica.</a:t>
            </a:r>
            <a:endParaRPr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6f9544c1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6f9544c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79ff4f42d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79ff4f42d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79ff4f42d_0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79ff4f42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6f9544c1_0_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6f9544c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Relationship Id="rId4" Type="http://schemas.openxmlformats.org/officeDocument/2006/relationships/image" Target="../media/image5.png"/><Relationship Id="rId11" Type="http://schemas.openxmlformats.org/officeDocument/2006/relationships/image" Target="../media/image3.png"/><Relationship Id="rId10" Type="http://schemas.openxmlformats.org/officeDocument/2006/relationships/image" Target="../media/image7.png"/><Relationship Id="rId9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2.png"/><Relationship Id="rId8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Relationship Id="rId4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1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hyperlink" Target="https://www.ecseq.com/support/ngs/what-is-mate-pair-sequencing-useful-for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drive.google.com/file/d/1s6CDSFgiC224U4VCdmDLIH1Mf29hY5KJ/view" TargetMode="External"/><Relationship Id="rId4" Type="http://schemas.openxmlformats.org/officeDocument/2006/relationships/image" Target="../media/image2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Relationship Id="rId4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Relationship Id="rId4" Type="http://schemas.openxmlformats.org/officeDocument/2006/relationships/hyperlink" Target="https://www.bioinformatics.babraham.ac.uk/projects/fastqc/" TargetMode="External"/><Relationship Id="rId5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www.usadellab.org/cms/?page=trimmomatic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bioinf.spbau.ru/quast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23.png"/><Relationship Id="rId5" Type="http://schemas.openxmlformats.org/officeDocument/2006/relationships/hyperlink" Target="https://www.ncbi.nlm.nih.gov/Traces/sra/i/g.png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Relationship Id="rId3" Type="http://schemas.openxmlformats.org/officeDocument/2006/relationships/hyperlink" Target="mailto:fernandalpcosta@gmail.com" TargetMode="External"/><Relationship Id="rId4" Type="http://schemas.openxmlformats.org/officeDocument/2006/relationships/hyperlink" Target="mailto:consultoriabiocom@gmail.com" TargetMode="External"/><Relationship Id="rId5" Type="http://schemas.openxmlformats.org/officeDocument/2006/relationships/hyperlink" Target="https://www.consultoriabiocom.com/" TargetMode="External"/><Relationship Id="rId6" Type="http://schemas.openxmlformats.org/officeDocument/2006/relationships/image" Target="../media/image31.png"/><Relationship Id="rId7" Type="http://schemas.openxmlformats.org/officeDocument/2006/relationships/image" Target="../media/image23.png"/><Relationship Id="rId8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doi.org/10.12688/f1000research.13598.1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339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/>
          <p:nvPr/>
        </p:nvSpPr>
        <p:spPr>
          <a:xfrm>
            <a:off x="168928" y="2626539"/>
            <a:ext cx="5041500" cy="11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I TALLER DE BIOINFORMÁTICA: DISEÑO </a:t>
            </a:r>
            <a:endParaRPr sz="1100"/>
          </a:p>
          <a:p>
            <a:pPr indent="0" lvl="0" marL="0" marR="0" rt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Y ANÁLISIS DE PRIMERS E INFERENCIA FILOGENÉTICA MOLECULAR</a:t>
            </a:r>
            <a:endParaRPr b="0" i="0" sz="900" u="none" cap="none" strike="noStrike">
              <a:solidFill>
                <a:srgbClr val="A8D0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814673" y="3933812"/>
            <a:ext cx="37500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500" u="none" cap="none" strike="noStrike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Diciembre 16 - 19 de 2019. Chiclayo, Perú</a:t>
            </a:r>
            <a:endParaRPr b="0" i="0" sz="1500" u="none" cap="none" strike="noStrike">
              <a:solidFill>
                <a:srgbClr val="A8D0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49600" y="4494601"/>
            <a:ext cx="1514759" cy="5290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ge result for unicamp logo" id="62" name="Google Shape;62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3144" y="4475692"/>
            <a:ext cx="500456" cy="530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 rotWithShape="1">
          <a:blip r:embed="rId6">
            <a:alphaModFix/>
          </a:blip>
          <a:srcRect b="11926" l="4105" r="3430" t="13155"/>
          <a:stretch/>
        </p:blipFill>
        <p:spPr>
          <a:xfrm>
            <a:off x="605522" y="4485633"/>
            <a:ext cx="1014304" cy="5304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USMP" id="64" name="Google Shape;64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06916" y="4475692"/>
            <a:ext cx="503611" cy="530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 rotWithShape="1">
          <a:blip r:embed="rId8">
            <a:alphaModFix/>
          </a:blip>
          <a:srcRect b="0" l="0" r="0" t="7706"/>
          <a:stretch/>
        </p:blipFill>
        <p:spPr>
          <a:xfrm>
            <a:off x="3203844" y="4475692"/>
            <a:ext cx="572570" cy="530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969731" y="4475692"/>
            <a:ext cx="528044" cy="530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682070" y="4465687"/>
            <a:ext cx="579415" cy="53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 rotWithShape="1">
          <a:blip r:embed="rId11">
            <a:alphaModFix/>
          </a:blip>
          <a:srcRect b="8948" l="0" r="0" t="9258"/>
          <a:stretch/>
        </p:blipFill>
        <p:spPr>
          <a:xfrm>
            <a:off x="5448163" y="4475627"/>
            <a:ext cx="1514760" cy="550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085" y="-3922"/>
            <a:ext cx="638891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850" y="173275"/>
            <a:ext cx="1295400" cy="5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826025"/>
            <a:ext cx="2259900" cy="38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3000"/>
              <a:t>Biologia Molecular </a:t>
            </a:r>
            <a:endParaRPr b="0"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3000"/>
              <a:t>+ </a:t>
            </a:r>
            <a:endParaRPr b="0"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3000"/>
              <a:t>Big Data </a:t>
            </a:r>
            <a:endParaRPr b="0"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3000"/>
              <a:t>=</a:t>
            </a:r>
            <a:endParaRPr b="0"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OMICS </a:t>
            </a:r>
            <a:endParaRPr sz="3000"/>
          </a:p>
        </p:txBody>
      </p:sp>
      <p:sp>
        <p:nvSpPr>
          <p:cNvPr id="131" name="Google Shape;131;p22"/>
          <p:cNvSpPr txBox="1"/>
          <p:nvPr/>
        </p:nvSpPr>
        <p:spPr>
          <a:xfrm>
            <a:off x="922025" y="4771550"/>
            <a:ext cx="73347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Kedaigle y Fraenkel, 2018 </a:t>
            </a:r>
            <a:endParaRPr b="1" i="1" sz="1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2" name="Google Shape;132;p22"/>
          <p:cNvSpPr/>
          <p:nvPr/>
        </p:nvSpPr>
        <p:spPr>
          <a:xfrm>
            <a:off x="2975800" y="2821875"/>
            <a:ext cx="1321200" cy="705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ctrTitle"/>
          </p:nvPr>
        </p:nvSpPr>
        <p:spPr>
          <a:xfrm>
            <a:off x="480150" y="755550"/>
            <a:ext cx="82932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3600">
                <a:solidFill>
                  <a:schemeClr val="accent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El proceso de Análisis de Datos</a:t>
            </a:r>
            <a:endParaRPr sz="3600">
              <a:solidFill>
                <a:schemeClr val="accent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" name="Google Shape;138;p23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Fernanda Luz P Costa</a:t>
            </a: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50" y="173275"/>
            <a:ext cx="1295400" cy="5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086" y="6"/>
            <a:ext cx="7947014" cy="507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50" y="173275"/>
            <a:ext cx="1295400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050" y="776475"/>
            <a:ext cx="7613908" cy="414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5"/>
          <p:cNvSpPr txBox="1"/>
          <p:nvPr/>
        </p:nvSpPr>
        <p:spPr>
          <a:xfrm>
            <a:off x="3515700" y="1768075"/>
            <a:ext cx="2265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Business </a:t>
            </a: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Intelligence</a:t>
            </a:r>
            <a:r>
              <a:rPr b="1" lang="pt-BR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50" y="173275"/>
            <a:ext cx="1295400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750" y="878775"/>
            <a:ext cx="777240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3810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3810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¿Cómo aplicar los métodos de inteligencia empresarial a la bioinformática?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50" y="173275"/>
            <a:ext cx="1295400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01" y="1890713"/>
            <a:ext cx="4552950" cy="31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-228600"/>
            <a:ext cx="4215350" cy="5453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9850" y="365923"/>
            <a:ext cx="3308749" cy="441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ctrTitle"/>
          </p:nvPr>
        </p:nvSpPr>
        <p:spPr>
          <a:xfrm>
            <a:off x="480150" y="755550"/>
            <a:ext cx="82932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3000">
                <a:solidFill>
                  <a:schemeClr val="accent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Conceptos básicos de secuenciación masiva</a:t>
            </a:r>
            <a:endParaRPr sz="3000">
              <a:solidFill>
                <a:schemeClr val="accent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" name="Google Shape;176;p29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Fernanda Luz P Costa</a:t>
            </a:r>
            <a:endParaRPr/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50" y="173275"/>
            <a:ext cx="1295400" cy="5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628692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2050" y="173275"/>
            <a:ext cx="1295400" cy="5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628692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6025" y="434850"/>
            <a:ext cx="894825" cy="12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1"/>
          <p:cNvSpPr/>
          <p:nvPr/>
        </p:nvSpPr>
        <p:spPr>
          <a:xfrm>
            <a:off x="966825" y="1869200"/>
            <a:ext cx="3248400" cy="1265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32050" y="173275"/>
            <a:ext cx="1295400" cy="5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ctrTitle"/>
          </p:nvPr>
        </p:nvSpPr>
        <p:spPr>
          <a:xfrm>
            <a:off x="480150" y="755550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3600">
                <a:solidFill>
                  <a:schemeClr val="accent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¿ Qué es la Bioinformática?</a:t>
            </a:r>
            <a:endParaRPr sz="3600">
              <a:solidFill>
                <a:schemeClr val="accent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14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Fernanda Luz P Costa</a:t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50" y="173275"/>
            <a:ext cx="1295400" cy="5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225" y="685800"/>
            <a:ext cx="6362974" cy="4123850"/>
          </a:xfrm>
          <a:prstGeom prst="rect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7" name="Google Shape;197;p32"/>
          <p:cNvSpPr txBox="1"/>
          <p:nvPr/>
        </p:nvSpPr>
        <p:spPr>
          <a:xfrm>
            <a:off x="17700" y="67875"/>
            <a:ext cx="24030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latin typeface="Source Sans Pro"/>
                <a:ea typeface="Source Sans Pro"/>
                <a:cs typeface="Source Sans Pro"/>
                <a:sym typeface="Source Sans Pro"/>
              </a:rPr>
              <a:t>Para recordar ...</a:t>
            </a:r>
            <a:endParaRPr b="1"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98" name="Google Shape;19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2050" y="173275"/>
            <a:ext cx="1295400" cy="5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2"/>
          <p:cNvSpPr txBox="1"/>
          <p:nvPr/>
        </p:nvSpPr>
        <p:spPr>
          <a:xfrm>
            <a:off x="4267200" y="4800600"/>
            <a:ext cx="88275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5"/>
              </a:rPr>
              <a:t>https://www.ecseq.com/support/ngs/what-is-mate-pair-sequencing-useful-for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33" title="Secuenciación por Síntesis (Illumina)- Conceptos Básico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628692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6025" y="434850"/>
            <a:ext cx="894825" cy="12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1825" y="1882650"/>
            <a:ext cx="894825" cy="12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4"/>
          <p:cNvSpPr/>
          <p:nvPr/>
        </p:nvSpPr>
        <p:spPr>
          <a:xfrm>
            <a:off x="1424025" y="3317000"/>
            <a:ext cx="3248400" cy="1265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32050" y="173275"/>
            <a:ext cx="1295400" cy="5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8250"/>
            <a:ext cx="4872799" cy="498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Output de NGS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=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Archivo FastQ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=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??</a:t>
            </a:r>
            <a:endParaRPr/>
          </a:p>
        </p:txBody>
      </p:sp>
      <p:pic>
        <p:nvPicPr>
          <p:cNvPr id="221" name="Google Shape;22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3675" y="3653775"/>
            <a:ext cx="1505775" cy="12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>
            <p:ph type="ctrTitle"/>
          </p:nvPr>
        </p:nvSpPr>
        <p:spPr>
          <a:xfrm>
            <a:off x="480150" y="755550"/>
            <a:ext cx="82932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3000">
                <a:solidFill>
                  <a:schemeClr val="accent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Ensamblaje de genomas</a:t>
            </a:r>
            <a:endParaRPr sz="3000">
              <a:solidFill>
                <a:schemeClr val="accent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7" name="Google Shape;227;p36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Fernanda Luz P Costa</a:t>
            </a:r>
            <a:endParaRPr/>
          </a:p>
        </p:txBody>
      </p:sp>
      <p:pic>
        <p:nvPicPr>
          <p:cNvPr id="228" name="Google Shape;2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50" y="173275"/>
            <a:ext cx="1295400" cy="5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76200"/>
            <a:ext cx="7285701" cy="491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62869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8"/>
          <p:cNvSpPr/>
          <p:nvPr/>
        </p:nvSpPr>
        <p:spPr>
          <a:xfrm>
            <a:off x="1817650" y="3383075"/>
            <a:ext cx="1263300" cy="11418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1625" y="0"/>
            <a:ext cx="5302375" cy="355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8"/>
          <p:cNvSpPr/>
          <p:nvPr/>
        </p:nvSpPr>
        <p:spPr>
          <a:xfrm>
            <a:off x="4360875" y="3649325"/>
            <a:ext cx="1237500" cy="4170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700" y="0"/>
            <a:ext cx="7571300" cy="508035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9"/>
          <p:cNvSpPr txBox="1"/>
          <p:nvPr/>
        </p:nvSpPr>
        <p:spPr>
          <a:xfrm>
            <a:off x="7554125" y="4737775"/>
            <a:ext cx="21786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1000">
                <a:latin typeface="Raleway"/>
                <a:ea typeface="Raleway"/>
                <a:cs typeface="Raleway"/>
                <a:sym typeface="Raleway"/>
              </a:rPr>
              <a:t>Dominguez et al., 2018</a:t>
            </a:r>
            <a:endParaRPr b="1" i="1" sz="1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8" name="Google Shape;248;p39"/>
          <p:cNvSpPr/>
          <p:nvPr/>
        </p:nvSpPr>
        <p:spPr>
          <a:xfrm>
            <a:off x="1082850" y="709000"/>
            <a:ext cx="541500" cy="1070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9"/>
          <p:cNvSpPr txBox="1"/>
          <p:nvPr/>
        </p:nvSpPr>
        <p:spPr>
          <a:xfrm>
            <a:off x="411375" y="918700"/>
            <a:ext cx="73323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??</a:t>
            </a:r>
            <a:endParaRPr b="1" sz="3000">
              <a:solidFill>
                <a:srgbClr val="FF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6375" y="1093150"/>
            <a:ext cx="5267325" cy="2962275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5" name="Google Shape;25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850" y="173275"/>
            <a:ext cx="1295400" cy="5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0"/>
          <p:cNvSpPr txBox="1"/>
          <p:nvPr/>
        </p:nvSpPr>
        <p:spPr>
          <a:xfrm>
            <a:off x="386750" y="1076050"/>
            <a:ext cx="2404800" cy="3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latin typeface="Source Sans Pro"/>
                <a:ea typeface="Source Sans Pro"/>
                <a:cs typeface="Source Sans Pro"/>
                <a:sym typeface="Source Sans Pro"/>
              </a:rPr>
              <a:t>Archivo FastQ</a:t>
            </a:r>
            <a:endParaRPr b="1"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Source Sans Pro"/>
                <a:ea typeface="Source Sans Pro"/>
                <a:cs typeface="Source Sans Pro"/>
                <a:sym typeface="Source Sans Pro"/>
              </a:rPr>
              <a:t>Secuencia y calidad por base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7725" y="467825"/>
            <a:ext cx="6055699" cy="421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850" y="173275"/>
            <a:ext cx="1295400" cy="5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1"/>
          <p:cNvSpPr txBox="1"/>
          <p:nvPr/>
        </p:nvSpPr>
        <p:spPr>
          <a:xfrm>
            <a:off x="462950" y="1076050"/>
            <a:ext cx="2210700" cy="3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latin typeface="Source Sans Pro"/>
                <a:ea typeface="Source Sans Pro"/>
                <a:cs typeface="Source Sans Pro"/>
                <a:sym typeface="Source Sans Pro"/>
              </a:rPr>
              <a:t>Phred Score</a:t>
            </a:r>
            <a:endParaRPr b="1"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Source Sans Pro"/>
                <a:ea typeface="Source Sans Pro"/>
                <a:cs typeface="Source Sans Pro"/>
                <a:sym typeface="Source Sans Pro"/>
              </a:rPr>
              <a:t>Calidad de las bases de los fragmentos (reads)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76200"/>
            <a:ext cx="9488784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700" y="0"/>
            <a:ext cx="7571300" cy="508035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2"/>
          <p:cNvSpPr txBox="1"/>
          <p:nvPr/>
        </p:nvSpPr>
        <p:spPr>
          <a:xfrm>
            <a:off x="7554125" y="4737775"/>
            <a:ext cx="21786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1000">
                <a:latin typeface="Raleway"/>
                <a:ea typeface="Raleway"/>
                <a:cs typeface="Raleway"/>
                <a:sym typeface="Raleway"/>
              </a:rPr>
              <a:t>Dominguez et al., 2018</a:t>
            </a:r>
            <a:endParaRPr b="1" i="1" sz="1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0" name="Google Shape;270;p42"/>
          <p:cNvSpPr/>
          <p:nvPr/>
        </p:nvSpPr>
        <p:spPr>
          <a:xfrm>
            <a:off x="2939150" y="167575"/>
            <a:ext cx="5079000" cy="1185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8725" y="1637749"/>
            <a:ext cx="4866149" cy="333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3"/>
          <p:cNvSpPr txBox="1"/>
          <p:nvPr/>
        </p:nvSpPr>
        <p:spPr>
          <a:xfrm>
            <a:off x="3102150" y="697150"/>
            <a:ext cx="29397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latin typeface="Source Sans Pro"/>
                <a:ea typeface="Source Sans Pro"/>
                <a:cs typeface="Source Sans Pro"/>
                <a:sym typeface="Source Sans Pro"/>
              </a:rPr>
              <a:t>Actividad 2 - FastQC</a:t>
            </a:r>
            <a:endParaRPr b="1"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7" name="Google Shape;277;p43"/>
          <p:cNvSpPr txBox="1"/>
          <p:nvPr/>
        </p:nvSpPr>
        <p:spPr>
          <a:xfrm>
            <a:off x="152400" y="1676400"/>
            <a:ext cx="3828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Instalar FastQC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 u="sng">
                <a:solidFill>
                  <a:schemeClr val="hlink"/>
                </a:solidFill>
                <a:hlinkClick r:id="rId4"/>
              </a:rPr>
              <a:t>https://www.bioinformatics.babraham.ac.uk/projects/fastqc/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pic>
        <p:nvPicPr>
          <p:cNvPr id="278" name="Google Shape;27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850" y="173275"/>
            <a:ext cx="1295400" cy="5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700" y="0"/>
            <a:ext cx="7571300" cy="5080351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4"/>
          <p:cNvSpPr txBox="1"/>
          <p:nvPr/>
        </p:nvSpPr>
        <p:spPr>
          <a:xfrm>
            <a:off x="7554125" y="4737775"/>
            <a:ext cx="21786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1000">
                <a:latin typeface="Raleway"/>
                <a:ea typeface="Raleway"/>
                <a:cs typeface="Raleway"/>
                <a:sym typeface="Raleway"/>
              </a:rPr>
              <a:t>Dominguez et al., 2018</a:t>
            </a:r>
            <a:endParaRPr b="1" i="1" sz="1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5" name="Google Shape;285;p44"/>
          <p:cNvSpPr/>
          <p:nvPr/>
        </p:nvSpPr>
        <p:spPr>
          <a:xfrm>
            <a:off x="2634350" y="1386775"/>
            <a:ext cx="5079000" cy="1185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5"/>
          <p:cNvSpPr txBox="1"/>
          <p:nvPr/>
        </p:nvSpPr>
        <p:spPr>
          <a:xfrm>
            <a:off x="587825" y="3736525"/>
            <a:ext cx="7759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u="sng">
                <a:solidFill>
                  <a:schemeClr val="hlink"/>
                </a:solidFill>
                <a:hlinkClick r:id="rId3"/>
              </a:rPr>
              <a:t>http://www.usadellab.org/cms/?page=trimmomatic</a:t>
            </a:r>
            <a:endParaRPr sz="2400"/>
          </a:p>
        </p:txBody>
      </p:sp>
      <p:sp>
        <p:nvSpPr>
          <p:cNvPr id="291" name="Google Shape;291;p45"/>
          <p:cNvSpPr txBox="1"/>
          <p:nvPr/>
        </p:nvSpPr>
        <p:spPr>
          <a:xfrm>
            <a:off x="587825" y="462150"/>
            <a:ext cx="7759200" cy="3000000"/>
          </a:xfrm>
          <a:prstGeom prst="rect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152400" rtl="0" algn="l">
              <a:lnSpc>
                <a:spcPct val="146153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pt-BR" sz="3000">
                <a:highlight>
                  <a:srgbClr val="FFFFFF"/>
                </a:highlight>
              </a:rPr>
              <a:t>Trimmomatic</a:t>
            </a:r>
            <a:endParaRPr b="1" sz="3000">
              <a:highlight>
                <a:srgbClr val="FFFFFF"/>
              </a:highlight>
            </a:endParaRPr>
          </a:p>
          <a:p>
            <a:pPr indent="0" lvl="0" marL="152400" marR="152400" rtl="0" algn="l">
              <a:lnSpc>
                <a:spcPct val="146153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3000">
                <a:highlight>
                  <a:srgbClr val="FFFFFF"/>
                </a:highlight>
              </a:rPr>
              <a:t>A flexible read trimming tool for Illumina NGS data</a:t>
            </a:r>
            <a:endParaRPr sz="30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700" y="0"/>
            <a:ext cx="7571300" cy="508035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6"/>
          <p:cNvSpPr txBox="1"/>
          <p:nvPr/>
        </p:nvSpPr>
        <p:spPr>
          <a:xfrm>
            <a:off x="7554125" y="4737775"/>
            <a:ext cx="21786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1000">
                <a:latin typeface="Raleway"/>
                <a:ea typeface="Raleway"/>
                <a:cs typeface="Raleway"/>
                <a:sym typeface="Raleway"/>
              </a:rPr>
              <a:t>Dominguez et al., 2018</a:t>
            </a:r>
            <a:endParaRPr b="1" i="1" sz="1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8" name="Google Shape;298;p46"/>
          <p:cNvSpPr/>
          <p:nvPr/>
        </p:nvSpPr>
        <p:spPr>
          <a:xfrm>
            <a:off x="2405750" y="2559251"/>
            <a:ext cx="5079000" cy="1185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7"/>
          <p:cNvSpPr txBox="1"/>
          <p:nvPr/>
        </p:nvSpPr>
        <p:spPr>
          <a:xfrm>
            <a:off x="7841500" y="4732600"/>
            <a:ext cx="73335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1000">
                <a:latin typeface="Raleway"/>
                <a:ea typeface="Raleway"/>
                <a:cs typeface="Raleway"/>
                <a:sym typeface="Raleway"/>
              </a:rPr>
              <a:t>Sohn, et al., 2016</a:t>
            </a:r>
            <a:endParaRPr b="1" i="1" sz="1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04" name="Google Shape;30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04649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7"/>
          <p:cNvSpPr txBox="1"/>
          <p:nvPr/>
        </p:nvSpPr>
        <p:spPr>
          <a:xfrm>
            <a:off x="5452675" y="359500"/>
            <a:ext cx="3153900" cy="855600"/>
          </a:xfrm>
          <a:prstGeom prst="rect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400"/>
              <a:t>De Novo</a:t>
            </a:r>
            <a:r>
              <a:rPr lang="pt-BR" sz="2400"/>
              <a:t> </a:t>
            </a:r>
            <a:r>
              <a:rPr lang="pt-BR" sz="2400">
                <a:solidFill>
                  <a:schemeClr val="accent1"/>
                </a:solidFill>
                <a:highlight>
                  <a:schemeClr val="lt1"/>
                </a:highlight>
              </a:rPr>
              <a:t>Ensamblaje</a:t>
            </a:r>
            <a:r>
              <a:rPr lang="pt-BR" sz="2400"/>
              <a:t> </a:t>
            </a:r>
            <a:endParaRPr sz="2400"/>
          </a:p>
        </p:txBody>
      </p:sp>
      <p:sp>
        <p:nvSpPr>
          <p:cNvPr id="306" name="Google Shape;306;p47"/>
          <p:cNvSpPr txBox="1"/>
          <p:nvPr/>
        </p:nvSpPr>
        <p:spPr>
          <a:xfrm>
            <a:off x="5452675" y="1731100"/>
            <a:ext cx="3153900" cy="26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i="1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¿Cuáles son las ventajas y limitaciones de esta técnica?</a:t>
            </a:r>
            <a:endParaRPr i="1"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/>
        </p:nvSpPr>
        <p:spPr>
          <a:xfrm>
            <a:off x="7536700" y="4732600"/>
            <a:ext cx="73335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1000">
                <a:latin typeface="Raleway"/>
                <a:ea typeface="Raleway"/>
                <a:cs typeface="Raleway"/>
                <a:sym typeface="Raleway"/>
              </a:rPr>
              <a:t>Compeau</a:t>
            </a:r>
            <a:r>
              <a:rPr b="1" i="1" lang="pt-BR" sz="1000">
                <a:latin typeface="Raleway"/>
                <a:ea typeface="Raleway"/>
                <a:cs typeface="Raleway"/>
                <a:sym typeface="Raleway"/>
              </a:rPr>
              <a:t>, et al., 2011</a:t>
            </a:r>
            <a:endParaRPr b="1" i="1" sz="1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12" name="Google Shape;31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954233" cy="458019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8"/>
          <p:cNvSpPr txBox="1"/>
          <p:nvPr/>
        </p:nvSpPr>
        <p:spPr>
          <a:xfrm>
            <a:off x="5605075" y="359500"/>
            <a:ext cx="3153900" cy="855600"/>
          </a:xfrm>
          <a:prstGeom prst="rect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400"/>
              <a:t>Grafos de Bruijn</a:t>
            </a:r>
            <a:endParaRPr sz="24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700" y="0"/>
            <a:ext cx="7571300" cy="508035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9"/>
          <p:cNvSpPr txBox="1"/>
          <p:nvPr/>
        </p:nvSpPr>
        <p:spPr>
          <a:xfrm>
            <a:off x="7554125" y="4737775"/>
            <a:ext cx="21786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1000">
                <a:latin typeface="Raleway"/>
                <a:ea typeface="Raleway"/>
                <a:cs typeface="Raleway"/>
                <a:sym typeface="Raleway"/>
              </a:rPr>
              <a:t>Dominguez et al., 2018</a:t>
            </a:r>
            <a:endParaRPr b="1" i="1" sz="1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0" name="Google Shape;320;p49"/>
          <p:cNvSpPr/>
          <p:nvPr/>
        </p:nvSpPr>
        <p:spPr>
          <a:xfrm>
            <a:off x="2100950" y="3748975"/>
            <a:ext cx="5079000" cy="1185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0"/>
          <p:cNvSpPr txBox="1"/>
          <p:nvPr/>
        </p:nvSpPr>
        <p:spPr>
          <a:xfrm>
            <a:off x="587825" y="3736525"/>
            <a:ext cx="7759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u="sng">
                <a:solidFill>
                  <a:schemeClr val="hlink"/>
                </a:solidFill>
                <a:hlinkClick r:id="rId3"/>
              </a:rPr>
              <a:t>http://bioinf.spbau.ru/quast</a:t>
            </a:r>
            <a:endParaRPr sz="2400"/>
          </a:p>
        </p:txBody>
      </p:sp>
      <p:sp>
        <p:nvSpPr>
          <p:cNvPr id="326" name="Google Shape;326;p50"/>
          <p:cNvSpPr txBox="1"/>
          <p:nvPr/>
        </p:nvSpPr>
        <p:spPr>
          <a:xfrm>
            <a:off x="587825" y="462150"/>
            <a:ext cx="7759200" cy="3000000"/>
          </a:xfrm>
          <a:prstGeom prst="rect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2"/>
                </a:solidFill>
              </a:rPr>
              <a:t>QUAST</a:t>
            </a:r>
            <a:endParaRPr b="1" sz="3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2"/>
                </a:solidFill>
              </a:rPr>
              <a:t>Quality Assessment Tool for Genome Assemblies</a:t>
            </a:r>
            <a:endParaRPr sz="3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152400" marR="152400" rtl="0" algn="l">
              <a:lnSpc>
                <a:spcPct val="146153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298A0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1"/>
          <p:cNvSpPr txBox="1"/>
          <p:nvPr>
            <p:ph type="ctrTitle"/>
          </p:nvPr>
        </p:nvSpPr>
        <p:spPr>
          <a:xfrm>
            <a:off x="480150" y="755550"/>
            <a:ext cx="82932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3000">
                <a:solidFill>
                  <a:schemeClr val="accent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Introducción al análisis de Metagenómica</a:t>
            </a:r>
            <a:endParaRPr sz="3000">
              <a:solidFill>
                <a:schemeClr val="accent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2" name="Google Shape;332;p51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Fernanda Luz P Costa</a:t>
            </a:r>
            <a:endParaRPr/>
          </a:p>
        </p:txBody>
      </p:sp>
      <p:pic>
        <p:nvPicPr>
          <p:cNvPr id="333" name="Google Shape;33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50" y="173275"/>
            <a:ext cx="1295400" cy="5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1400" y="493063"/>
            <a:ext cx="5543150" cy="41573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76200" y="988600"/>
            <a:ext cx="3000000" cy="38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1905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22222"/>
                </a:solidFill>
                <a:highlight>
                  <a:srgbClr val="F8F9FA"/>
                </a:highlight>
              </a:rPr>
              <a:t>“</a:t>
            </a:r>
            <a:r>
              <a:rPr lang="pt-BR" sz="1800">
                <a:solidFill>
                  <a:srgbClr val="222222"/>
                </a:solidFill>
                <a:highlight>
                  <a:srgbClr val="F8F9FA"/>
                </a:highlight>
              </a:rPr>
              <a:t>Un libro escaneado normal de 200 a 300 páginas ocuparía 1 megabyte. En nuestro laboratorio tenemos un espacio de almacenamiento de 100 terabytes, serían 100 millones de libros.”</a:t>
            </a:r>
            <a:endParaRPr sz="1800"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indent="0" lvl="0" marL="152400" marR="190500" rtl="0" algn="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22222"/>
                </a:solidFill>
                <a:highlight>
                  <a:srgbClr val="F8F9FA"/>
                </a:highlight>
              </a:rPr>
              <a:t>João Setubal</a:t>
            </a:r>
            <a:endParaRPr sz="1800"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indent="0" lvl="0" marL="152400" marR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222222"/>
              </a:solidFill>
              <a:highlight>
                <a:srgbClr val="F8F9FA"/>
              </a:highlight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850" y="173275"/>
            <a:ext cx="1295400" cy="5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5669400" y="4650425"/>
            <a:ext cx="33591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5"/>
              </a:rPr>
              <a:t>https://www.ncbi.nlm.nih.gov/Traces/sra/i/g.png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Fernanda Luz P Costa	</a:t>
            </a:r>
            <a:endParaRPr b="1"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fernandalpcosta@gmail.com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consultoriabiocom@gmail.com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1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https://www.consultoriabiocom.com/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339" name="Google Shape;339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9125" y="2507242"/>
            <a:ext cx="1472925" cy="139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13700" y="2507250"/>
            <a:ext cx="2236950" cy="90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2"/>
          <p:cNvPicPr preferRelativeResize="0"/>
          <p:nvPr/>
        </p:nvPicPr>
        <p:blipFill rotWithShape="1">
          <a:blip r:embed="rId8">
            <a:alphaModFix/>
          </a:blip>
          <a:srcRect b="0" l="36907" r="999" t="0"/>
          <a:stretch/>
        </p:blipFill>
        <p:spPr>
          <a:xfrm>
            <a:off x="0" y="76950"/>
            <a:ext cx="4642224" cy="4990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3"/>
          <p:cNvSpPr txBox="1"/>
          <p:nvPr>
            <p:ph type="title"/>
          </p:nvPr>
        </p:nvSpPr>
        <p:spPr>
          <a:xfrm>
            <a:off x="490250" y="1972325"/>
            <a:ext cx="7888800" cy="264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1905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b="0" lang="pt-BR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Dominguez Del Angel V, Hjerde E, Sterck L </a:t>
            </a:r>
            <a:r>
              <a:rPr b="0" i="1" lang="pt-BR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et al.</a:t>
            </a:r>
            <a:r>
              <a:rPr b="0" lang="pt-BR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Ten steps to get started in Genome Assembly and Annotation [version 1; peer review: 2 approved]. </a:t>
            </a:r>
            <a:r>
              <a:rPr b="0" i="1" lang="pt-BR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F1000Research</a:t>
            </a:r>
            <a:r>
              <a:rPr b="0" lang="pt-BR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2018, </a:t>
            </a:r>
            <a:r>
              <a:rPr lang="pt-BR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r>
              <a:rPr b="0" lang="pt-BR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(ELIXIR):148 (</a:t>
            </a:r>
            <a:r>
              <a:rPr b="0" lang="pt-BR" sz="1400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https://doi.org/10.12688/f1000research.13598.1</a:t>
            </a:r>
            <a:r>
              <a:rPr b="0" lang="pt-BR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1905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b="0" lang="pt-BR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Luscombe NM, Greenbaum D, Gerstein M. What is bioinformatics? A proposed definition and overview of the field. Methods Inf Med. 2001;40(4):346–358.</a:t>
            </a:r>
            <a:endParaRPr b="0"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b="0" lang="pt-BR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Kedaigle A, Fraenkel E. Turning omics data into therapeutic insights. Current Opinion in Pharmacology.  2018; 4:95-101.</a:t>
            </a:r>
            <a:endParaRPr b="0"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b="0" lang="pt-BR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Sohn, jang-il &amp; Nam, Jin-Wu. (2016). The present and future of de novo whole-genome assembly. Briefings in Bioinformatics. 19. bbw096. 10.1093/bib/bbw096. </a:t>
            </a:r>
            <a:endParaRPr b="0"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190500" rtl="0" algn="l">
              <a:lnSpc>
                <a:spcPct val="128571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1905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53"/>
          <p:cNvSpPr txBox="1"/>
          <p:nvPr>
            <p:ph type="title"/>
          </p:nvPr>
        </p:nvSpPr>
        <p:spPr>
          <a:xfrm>
            <a:off x="616500" y="902225"/>
            <a:ext cx="85206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Referencias Bibliograficas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50" y="173275"/>
            <a:ext cx="1295400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850" y="832225"/>
            <a:ext cx="5467950" cy="41009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5885925" y="394600"/>
            <a:ext cx="31311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1905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A principios de la década de 2000, “para secuenciar el genoma de una bacteria, el costo era de $ 1 por base, es decir, de $ 5 millones a $ 5 millones de bases. Hoy en día, esta misma secuencia cuesta 100 dólares para ser secuenciada ”, ejemplifica.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idx="2" type="body"/>
          </p:nvPr>
        </p:nvSpPr>
        <p:spPr>
          <a:xfrm>
            <a:off x="4720350" y="298475"/>
            <a:ext cx="4303200" cy="46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19050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 bioinformática es conceptualizar la biología en términos de macromoléculas (en el sentido de la química física) y luego aplica técnicas de "informática" (derivadas de disciplinas como las matemáticas aplicadas, la informática y la estadística) para comprender y organizar la información asociada con estas moléculas, a gran escala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0875"/>
            <a:ext cx="4634699" cy="44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850" y="173275"/>
            <a:ext cx="1295400" cy="5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3810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“Es un matrimonio feliz entre las áreas.”</a:t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38100" rtl="0" algn="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João Setubal</a:t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0875"/>
            <a:ext cx="4634699" cy="44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850" y="173275"/>
            <a:ext cx="1295400" cy="5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11700" y="1333875"/>
            <a:ext cx="8520600" cy="3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Creación de bases de datos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La organización, el almacenamiento y la gestión de los conjuntos de datos biológicos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Desarrollo de algoritmos y estadísticas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Desarrollo de herramientas y recursos para determinar la relación entre los miembros de grandes conjuntos de datos</a:t>
            </a:r>
            <a:endParaRPr>
              <a:solidFill>
                <a:schemeClr val="dk1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AutoNum type="arabicPeriod"/>
            </a:pPr>
            <a:r>
              <a:rPr b="1" lang="pt-BR">
                <a:solidFill>
                  <a:srgbClr val="FF0000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Análisis de datos e interpretación</a:t>
            </a:r>
            <a:endParaRPr b="1">
              <a:solidFill>
                <a:srgbClr val="FF0000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uso apropiado de las partes 1 y 2 para analizar los datos e interpretar los resultados de una manera biológicamente significativa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800"/>
              </a:spcAft>
              <a:buNone/>
            </a:pPr>
            <a:r>
              <a:t/>
            </a:r>
            <a:endParaRPr b="1" sz="1500">
              <a:solidFill>
                <a:srgbClr val="42414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6736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Tres partes de la bioinformática</a:t>
            </a:r>
            <a:endParaRPr sz="2400"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50" y="173275"/>
            <a:ext cx="1295400" cy="5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490250" y="1497250"/>
            <a:ext cx="7888800" cy="312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52400" marR="1905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Estructuras macromoleculares, secuencias del genoma y los resultados de experimentos de genómica funcional (por ejemplo, datos de expresión). La información adicional incluye el texto de artículos científicos y "datos de relación" de rutas metabólicas, árboles de taxonomía y redes de interacción proteína-proteína.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000"/>
              <a:t>Luscombe NM, et al., 2001</a:t>
            </a:r>
            <a:endParaRPr i="1" sz="1000"/>
          </a:p>
        </p:txBody>
      </p:sp>
      <p:sp>
        <p:nvSpPr>
          <p:cNvPr id="122" name="Google Shape;122;p21"/>
          <p:cNvSpPr txBox="1"/>
          <p:nvPr>
            <p:ph type="title"/>
          </p:nvPr>
        </p:nvSpPr>
        <p:spPr>
          <a:xfrm>
            <a:off x="616500" y="902225"/>
            <a:ext cx="85206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Tipos de datos</a:t>
            </a:r>
            <a:endParaRPr sz="3000"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50" y="173275"/>
            <a:ext cx="1295400" cy="5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